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343" r:id="rId11"/>
    <p:sldId id="340" r:id="rId12"/>
    <p:sldId id="344"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1" d="100"/>
          <a:sy n="91" d="100"/>
        </p:scale>
        <p:origin x="1530" y="33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29ABA1-622B-0746-61CD-935189DA1AE5}"/>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212C1149-84F5-DD92-AB54-F31AED1C935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5/25/2025 am</a:t>
            </a:r>
          </a:p>
        </p:txBody>
      </p:sp>
      <p:sp>
        <p:nvSpPr>
          <p:cNvPr id="4" name="Footer Placeholder 3">
            <a:extLst>
              <a:ext uri="{FF2B5EF4-FFF2-40B4-BE49-F238E27FC236}">
                <a16:creationId xmlns:a16="http://schemas.microsoft.com/office/drawing/2014/main" id="{90B0B069-DA4E-3A12-356C-F54716704FBF}"/>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DAD04770-863F-564D-E790-BA146F01EBD5}"/>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04E63EAF-7264-4CBF-82A2-EF53C6E028E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061179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5/25/2025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926B29EE-B659-46FB-B067-C0CA36F04D97}" type="slidenum">
              <a:rPr lang="en-US" smtClean="0"/>
              <a:t>‹#›</a:t>
            </a:fld>
            <a:endParaRPr lang="en-US"/>
          </a:p>
        </p:txBody>
      </p:sp>
    </p:spTree>
    <p:extLst>
      <p:ext uri="{BB962C8B-B14F-4D97-AF65-F5344CB8AC3E}">
        <p14:creationId xmlns:p14="http://schemas.microsoft.com/office/powerpoint/2010/main" val="384871105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t>From: Gailen Evans, Buenaventura Church of Christ, presented March 2, 2025</a:t>
            </a:r>
          </a:p>
          <a:p>
            <a:endParaRPr lang="en-US" b="0" dirty="0"/>
          </a:p>
          <a:p>
            <a:r>
              <a:rPr lang="en-US" dirty="0"/>
              <a:t>	[NOTE: The </a:t>
            </a:r>
            <a:r>
              <a:rPr lang="en-US" dirty="0" err="1"/>
              <a:t>Byrds</a:t>
            </a:r>
            <a:r>
              <a:rPr lang="en-US" dirty="0"/>
              <a:t>, 12/4/1965]</a:t>
            </a:r>
          </a:p>
          <a:p>
            <a:endParaRPr lang="en-US" dirty="0"/>
          </a:p>
          <a:p>
            <a:r>
              <a:rPr lang="en-US" b="1" dirty="0"/>
              <a:t>Ecclesiastes 3:1-8</a:t>
            </a:r>
            <a:r>
              <a:rPr lang="en-US" dirty="0"/>
              <a:t> – “1 For everything there is a season, and a time for every matter under heaven: 2 a time to be born, and a time to die; a time to plant, and a time to pluck up what is planted; 3 a time to kill, and a time to heal; a time to break down, and a time to build up; 4 a time to weep, and a time to laugh; a time to mourn, and a time to dance; 5 a time to cast away stones, and a time to gather stones together; a time to embrace, and a time to refrain from embracing; 6 a time to seek, and a time to lose; a time to keep, and a time to cast away; 7 a time to tear, and a time to sew; </a:t>
            </a:r>
            <a:r>
              <a:rPr lang="en-US" b="1" dirty="0"/>
              <a:t>a time to keep silence</a:t>
            </a:r>
            <a:r>
              <a:rPr lang="en-US" dirty="0"/>
              <a:t>, and a time to speak; 8 a time to love, and a time to hate; a time for war, and a time for peace.”</a:t>
            </a:r>
          </a:p>
          <a:p>
            <a:endParaRPr lang="en-US" dirty="0"/>
          </a:p>
          <a:p>
            <a:r>
              <a:rPr lang="en-US" b="1" dirty="0"/>
              <a:t>Matthew 12:33-37</a:t>
            </a:r>
            <a:r>
              <a:rPr lang="en-US" dirty="0"/>
              <a:t> – “33 "Either make the tree good and its fruit good, or make the tree bad and its fruit bad, for the tree is known by its fruit.  34  You brood of vipers! How can you speak good, when you are evil? For </a:t>
            </a:r>
            <a:r>
              <a:rPr lang="en-US" b="1" dirty="0"/>
              <a:t>out of the abundance of the heart the mouth speaks</a:t>
            </a:r>
            <a:r>
              <a:rPr lang="en-US" dirty="0"/>
              <a:t>.  35  The good person out of his good treasure brings forth good, and the evil person out of his evil treasure brings forth evil.  36 I tell you, on the day of judgment people will </a:t>
            </a:r>
            <a:r>
              <a:rPr lang="en-US" b="1" dirty="0"/>
              <a:t>give account for every careless word they speak</a:t>
            </a:r>
            <a:r>
              <a:rPr lang="en-US" dirty="0"/>
              <a:t>,  37 for by your words you will be justified, and by your words you will be condemned.“</a:t>
            </a:r>
          </a:p>
          <a:p>
            <a:endParaRPr lang="en-US" dirty="0"/>
          </a:p>
          <a:p>
            <a:r>
              <a:rPr lang="en-US" b="1" dirty="0"/>
              <a:t>James 3:5-10</a:t>
            </a:r>
            <a:r>
              <a:rPr lang="en-US" dirty="0"/>
              <a:t> – “5 So also the tongue is a small member, yet it boasts of great things. How great a forest is set ablaze by such a small fire! 6 And the tongue is a fire, a world of unrighteousness. The tongue is set among our members, staining the whole body, setting on fire the entire course of life, and set on fire by hell.  7 For every kind of beast and bird, of reptile and sea creature, can be tamed and has been tamed by mankind, 8 but no human being can tame the tongue. It is a restless evil, full of deadly poison. 9 </a:t>
            </a:r>
            <a:r>
              <a:rPr lang="en-US" b="1" dirty="0"/>
              <a:t>With it we bless our Lord and Father, and with it we curse people who are made in the likeness of God</a:t>
            </a:r>
            <a:r>
              <a:rPr lang="en-US" dirty="0"/>
              <a:t>. 10 From the same mouth come blessing and cursing. My brothers, these things ought not to be so.”</a:t>
            </a:r>
          </a:p>
          <a:p>
            <a:endParaRPr lang="en-US" dirty="0"/>
          </a:p>
          <a:p>
            <a:r>
              <a:rPr lang="en-US" b="1" dirty="0"/>
              <a:t>Proverbs 18:21</a:t>
            </a:r>
            <a:r>
              <a:rPr lang="en-US" dirty="0"/>
              <a:t> – “</a:t>
            </a:r>
            <a:r>
              <a:rPr lang="en-US" b="1" dirty="0"/>
              <a:t>Death and life are in the power of the tongue</a:t>
            </a:r>
            <a:r>
              <a:rPr lang="en-US" dirty="0"/>
              <a:t>, and those who love it will eat its fruits.”</a:t>
            </a:r>
          </a:p>
          <a:p>
            <a:endParaRPr lang="en-US" dirty="0"/>
          </a:p>
          <a:p>
            <a:r>
              <a:rPr lang="en-US" b="1" dirty="0"/>
              <a:t>Psalms 39:1</a:t>
            </a:r>
            <a:r>
              <a:rPr lang="en-US" dirty="0"/>
              <a:t> – “I said, ‘I will guard my ways, that I may not sin with my tongue; </a:t>
            </a:r>
            <a:r>
              <a:rPr lang="en-US" b="1" dirty="0"/>
              <a:t>I will guard my mouth with a muzzle</a:t>
            </a:r>
            <a:r>
              <a:rPr lang="en-US" dirty="0"/>
              <a:t>, so long as the wicked are in my presence.’”</a:t>
            </a:r>
          </a:p>
        </p:txBody>
      </p:sp>
      <p:sp>
        <p:nvSpPr>
          <p:cNvPr id="4" name="Slide Number Placeholder 3"/>
          <p:cNvSpPr>
            <a:spLocks noGrp="1"/>
          </p:cNvSpPr>
          <p:nvPr>
            <p:ph type="sldNum" sz="quarter" idx="5"/>
          </p:nvPr>
        </p:nvSpPr>
        <p:spPr/>
        <p:txBody>
          <a:bodyPr/>
          <a:lstStyle/>
          <a:p>
            <a:fld id="{926B29EE-B659-46FB-B067-C0CA36F04D97}" type="slidenum">
              <a:rPr lang="en-US" smtClean="0"/>
              <a:t>1</a:t>
            </a:fld>
            <a:endParaRPr lang="en-US"/>
          </a:p>
        </p:txBody>
      </p:sp>
      <p:sp>
        <p:nvSpPr>
          <p:cNvPr id="5" name="Date Placeholder 4">
            <a:extLst>
              <a:ext uri="{FF2B5EF4-FFF2-40B4-BE49-F238E27FC236}">
                <a16:creationId xmlns:a16="http://schemas.microsoft.com/office/drawing/2014/main" id="{852C5677-ACE3-75E3-4899-E3266119DCCC}"/>
              </a:ext>
            </a:extLst>
          </p:cNvPr>
          <p:cNvSpPr>
            <a:spLocks noGrp="1"/>
          </p:cNvSpPr>
          <p:nvPr>
            <p:ph type="dt" idx="1"/>
          </p:nvPr>
        </p:nvSpPr>
        <p:spPr/>
        <p:txBody>
          <a:bodyPr/>
          <a:lstStyle/>
          <a:p>
            <a:r>
              <a:rPr lang="en-US"/>
              <a:t>5/25/2025 am</a:t>
            </a:r>
          </a:p>
        </p:txBody>
      </p:sp>
      <p:sp>
        <p:nvSpPr>
          <p:cNvPr id="6" name="Footer Placeholder 5">
            <a:extLst>
              <a:ext uri="{FF2B5EF4-FFF2-40B4-BE49-F238E27FC236}">
                <a16:creationId xmlns:a16="http://schemas.microsoft.com/office/drawing/2014/main" id="{C235E66E-C133-0D72-BF66-A73020B1FE5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697192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4490464" fontAlgn="base">
              <a:spcBef>
                <a:spcPct val="0"/>
              </a:spcBef>
              <a:spcAft>
                <a:spcPct val="0"/>
              </a:spcAft>
              <a:defRPr/>
            </a:pPr>
            <a:fld id="{3AF42B02-11F3-4BD2-B2E3-53F42D06C240}" type="slidenum">
              <a:rPr lang="en-US" altLang="en-US" sz="6000">
                <a:latin typeface="Arial" panose="020B0604020202020204" pitchFamily="34" charset="0"/>
              </a:rPr>
              <a:pPr defTabSz="4490464" fontAlgn="base">
                <a:spcBef>
                  <a:spcPct val="0"/>
                </a:spcBef>
                <a:spcAft>
                  <a:spcPct val="0"/>
                </a:spcAft>
                <a:defRPr/>
              </a:pPr>
              <a:t>11</a:t>
            </a:fld>
            <a:endParaRPr lang="en-US" altLang="en-US" sz="60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490464" fontAlgn="base">
              <a:spcBef>
                <a:spcPct val="0"/>
              </a:spcBef>
              <a:spcAft>
                <a:spcPct val="0"/>
              </a:spcAft>
              <a:defRPr/>
            </a:pPr>
            <a:r>
              <a:rPr lang="en-US" altLang="en-US" sz="6000">
                <a:latin typeface="Arial" panose="020B0604020202020204" pitchFamily="34" charset="0"/>
              </a:rPr>
              <a:t>5/25/2025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490464" fontAlgn="base">
              <a:spcBef>
                <a:spcPct val="0"/>
              </a:spcBef>
              <a:spcAft>
                <a:spcPct val="0"/>
              </a:spcAft>
              <a:defRPr/>
            </a:pPr>
            <a:r>
              <a:rPr lang="en-US" altLang="en-US" sz="60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147967">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4490464" fontAlgn="base">
              <a:spcBef>
                <a:spcPct val="0"/>
              </a:spcBef>
              <a:spcAft>
                <a:spcPct val="0"/>
              </a:spcAft>
              <a:defRPr/>
            </a:pPr>
            <a:fld id="{3AF42B02-11F3-4BD2-B2E3-53F42D06C240}" type="slidenum">
              <a:rPr lang="en-US" altLang="en-US" sz="6000">
                <a:latin typeface="Arial" panose="020B0604020202020204" pitchFamily="34" charset="0"/>
              </a:rPr>
              <a:pPr defTabSz="4490464" fontAlgn="base">
                <a:spcBef>
                  <a:spcPct val="0"/>
                </a:spcBef>
                <a:spcAft>
                  <a:spcPct val="0"/>
                </a:spcAft>
                <a:defRPr/>
              </a:pPr>
              <a:t>12</a:t>
            </a:fld>
            <a:endParaRPr lang="en-US" altLang="en-US" sz="6000">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4490464" fontAlgn="base">
              <a:spcBef>
                <a:spcPct val="0"/>
              </a:spcBef>
              <a:spcAft>
                <a:spcPct val="0"/>
              </a:spcAft>
              <a:defRPr/>
            </a:pPr>
            <a:r>
              <a:rPr lang="en-US" altLang="en-US" sz="6000">
                <a:latin typeface="Arial" panose="020B0604020202020204" pitchFamily="34" charset="0"/>
              </a:rPr>
              <a:t>5/25/2025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4490464" fontAlgn="base">
              <a:spcBef>
                <a:spcPct val="0"/>
              </a:spcBef>
              <a:spcAft>
                <a:spcPct val="0"/>
              </a:spcAft>
              <a:defRPr/>
            </a:pPr>
            <a:r>
              <a:rPr lang="en-US" altLang="en-US" sz="6000">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17:28</a:t>
            </a:r>
            <a:r>
              <a:rPr lang="en-US" dirty="0"/>
              <a:t> – “</a:t>
            </a:r>
            <a:r>
              <a:rPr lang="en-US" b="1" dirty="0"/>
              <a:t>Even a fool who keeps silent is considered wise</a:t>
            </a:r>
            <a:r>
              <a:rPr lang="en-US" dirty="0"/>
              <a:t>; when he closes his lips, he is deemed intelligent.“ [Question 20 in our Proverbs study]</a:t>
            </a:r>
          </a:p>
          <a:p>
            <a:endParaRPr lang="en-US" dirty="0"/>
          </a:p>
          <a:p>
            <a:r>
              <a:rPr lang="en-US" b="1" dirty="0"/>
              <a:t>Proverbs 26:4</a:t>
            </a:r>
            <a:r>
              <a:rPr lang="en-US" dirty="0"/>
              <a:t> – “</a:t>
            </a:r>
            <a:r>
              <a:rPr lang="en-US" b="1" dirty="0"/>
              <a:t>Answer not a fool according to his folly</a:t>
            </a:r>
            <a:r>
              <a:rPr lang="en-US" dirty="0"/>
              <a:t>, </a:t>
            </a:r>
            <a:r>
              <a:rPr lang="en-US" b="1" dirty="0"/>
              <a:t>lest you be like him yourself</a:t>
            </a:r>
            <a:r>
              <a:rPr lang="en-US" dirty="0"/>
              <a:t>.” [Lesson 7, Question 8]</a:t>
            </a:r>
          </a:p>
        </p:txBody>
      </p:sp>
      <p:sp>
        <p:nvSpPr>
          <p:cNvPr id="4" name="Slide Number Placeholder 3"/>
          <p:cNvSpPr>
            <a:spLocks noGrp="1"/>
          </p:cNvSpPr>
          <p:nvPr>
            <p:ph type="sldNum" sz="quarter" idx="5"/>
          </p:nvPr>
        </p:nvSpPr>
        <p:spPr/>
        <p:txBody>
          <a:bodyPr/>
          <a:lstStyle/>
          <a:p>
            <a:fld id="{926B29EE-B659-46FB-B067-C0CA36F04D97}" type="slidenum">
              <a:rPr lang="en-US" smtClean="0"/>
              <a:t>2</a:t>
            </a:fld>
            <a:endParaRPr lang="en-US"/>
          </a:p>
        </p:txBody>
      </p:sp>
      <p:sp>
        <p:nvSpPr>
          <p:cNvPr id="5" name="Date Placeholder 4">
            <a:extLst>
              <a:ext uri="{FF2B5EF4-FFF2-40B4-BE49-F238E27FC236}">
                <a16:creationId xmlns:a16="http://schemas.microsoft.com/office/drawing/2014/main" id="{88645B25-FE1E-85AA-48AC-9B876F030258}"/>
              </a:ext>
            </a:extLst>
          </p:cNvPr>
          <p:cNvSpPr>
            <a:spLocks noGrp="1"/>
          </p:cNvSpPr>
          <p:nvPr>
            <p:ph type="dt" idx="1"/>
          </p:nvPr>
        </p:nvSpPr>
        <p:spPr/>
        <p:txBody>
          <a:bodyPr/>
          <a:lstStyle/>
          <a:p>
            <a:r>
              <a:rPr lang="en-US"/>
              <a:t>5/25/2025 am</a:t>
            </a:r>
          </a:p>
        </p:txBody>
      </p:sp>
      <p:sp>
        <p:nvSpPr>
          <p:cNvPr id="6" name="Footer Placeholder 5">
            <a:extLst>
              <a:ext uri="{FF2B5EF4-FFF2-40B4-BE49-F238E27FC236}">
                <a16:creationId xmlns:a16="http://schemas.microsoft.com/office/drawing/2014/main" id="{676D0C7B-C091-C2CD-4518-905F548C77B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390908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18:13</a:t>
            </a:r>
            <a:r>
              <a:rPr lang="en-US" dirty="0"/>
              <a:t> – “If one gives an </a:t>
            </a:r>
            <a:r>
              <a:rPr lang="en-US" b="1" dirty="0"/>
              <a:t>answer before he hears</a:t>
            </a:r>
            <a:r>
              <a:rPr lang="en-US" dirty="0"/>
              <a:t>, it is his folly and shame.” [Question 24]</a:t>
            </a:r>
          </a:p>
          <a:p>
            <a:endParaRPr lang="en-US" dirty="0"/>
          </a:p>
          <a:p>
            <a:r>
              <a:rPr lang="en-US" b="1" dirty="0"/>
              <a:t>Proverbs 18:17</a:t>
            </a:r>
            <a:r>
              <a:rPr lang="en-US" dirty="0"/>
              <a:t> – “The one who states his case first seems right, </a:t>
            </a:r>
            <a:r>
              <a:rPr lang="en-US" b="1" dirty="0"/>
              <a:t>until the other comes</a:t>
            </a:r>
            <a:r>
              <a:rPr lang="en-US" dirty="0"/>
              <a:t> and examines him.”</a:t>
            </a:r>
          </a:p>
          <a:p>
            <a:endParaRPr lang="en-US" dirty="0"/>
          </a:p>
          <a:p>
            <a:r>
              <a:rPr lang="en-US" b="1" dirty="0"/>
              <a:t>John 21:21-22</a:t>
            </a:r>
            <a:r>
              <a:rPr lang="en-US" dirty="0"/>
              <a:t> – “21 When Peter saw him, he said to Jesus, ‘Lord, what about this man?’ 22 Jesus said to him, ‘If it is my will that he remain until I come, </a:t>
            </a:r>
            <a:r>
              <a:rPr lang="en-US" b="1" dirty="0"/>
              <a:t>what is that to you?</a:t>
            </a:r>
            <a:r>
              <a:rPr lang="en-US" dirty="0"/>
              <a:t> You follow me!’“</a:t>
            </a:r>
          </a:p>
          <a:p>
            <a:endParaRPr lang="en-US" dirty="0"/>
          </a:p>
          <a:p>
            <a:r>
              <a:rPr lang="en-US" b="1" dirty="0"/>
              <a:t>I Thessalonians 4:9-12</a:t>
            </a:r>
            <a:r>
              <a:rPr lang="en-US" dirty="0"/>
              <a:t> – “9 Now concerning brotherly love you have no need for anyone to write to you, for you yourselves have been taught by God to love one another, 10 for that indeed is what you are doing to all the brothers throughout Macedonia. But we urge you, brothers, to do this more and more, 11 and to aspire to live quietly, and to </a:t>
            </a:r>
            <a:r>
              <a:rPr lang="en-US" b="1" dirty="0"/>
              <a:t>mind your own affairs</a:t>
            </a:r>
            <a:r>
              <a:rPr lang="en-US" dirty="0"/>
              <a:t>, and to work with your hands, as we instructed you, 12 so that you may live properly before outsiders and be dependent on no one.”</a:t>
            </a:r>
          </a:p>
          <a:p>
            <a:endParaRPr lang="en-US" dirty="0"/>
          </a:p>
          <a:p>
            <a:r>
              <a:rPr lang="en-US" b="1" dirty="0"/>
              <a:t>I Peter 4:15</a:t>
            </a:r>
            <a:r>
              <a:rPr lang="en-US" dirty="0"/>
              <a:t> – “But let none of you suffer as a murderer or a thief or an evildoer or </a:t>
            </a:r>
            <a:r>
              <a:rPr lang="en-US" b="1" dirty="0"/>
              <a:t>as a meddler</a:t>
            </a:r>
            <a:r>
              <a:rPr lang="en-US" dirty="0"/>
              <a:t>.” [“… in other men’s matters” (ASV)]</a:t>
            </a:r>
          </a:p>
          <a:p>
            <a:endParaRPr lang="en-US" dirty="0"/>
          </a:p>
          <a:p>
            <a:r>
              <a:rPr lang="en-US" b="1" dirty="0"/>
              <a:t>II Thessalonians 3:10-12</a:t>
            </a:r>
            <a:r>
              <a:rPr lang="en-US" dirty="0"/>
              <a:t> – “10 For even when we were with you, we would give you this command: If anyone is not willing to work, let him not eat. 11 For we hear that some among you walk in idleness, not busy at work, but </a:t>
            </a:r>
            <a:r>
              <a:rPr lang="en-US" b="1" dirty="0"/>
              <a:t>busybodies</a:t>
            </a:r>
            <a:r>
              <a:rPr lang="en-US" dirty="0"/>
              <a:t>. 12 Now such persons we command and encourage in the Lord Jesus Christ to do their work quietly and to earn their own living.”</a:t>
            </a:r>
          </a:p>
        </p:txBody>
      </p:sp>
      <p:sp>
        <p:nvSpPr>
          <p:cNvPr id="4" name="Slide Number Placeholder 3"/>
          <p:cNvSpPr>
            <a:spLocks noGrp="1"/>
          </p:cNvSpPr>
          <p:nvPr>
            <p:ph type="sldNum" sz="quarter" idx="5"/>
          </p:nvPr>
        </p:nvSpPr>
        <p:spPr/>
        <p:txBody>
          <a:bodyPr/>
          <a:lstStyle/>
          <a:p>
            <a:fld id="{926B29EE-B659-46FB-B067-C0CA36F04D97}" type="slidenum">
              <a:rPr lang="en-US" smtClean="0"/>
              <a:t>3</a:t>
            </a:fld>
            <a:endParaRPr lang="en-US"/>
          </a:p>
        </p:txBody>
      </p:sp>
      <p:sp>
        <p:nvSpPr>
          <p:cNvPr id="5" name="Date Placeholder 4">
            <a:extLst>
              <a:ext uri="{FF2B5EF4-FFF2-40B4-BE49-F238E27FC236}">
                <a16:creationId xmlns:a16="http://schemas.microsoft.com/office/drawing/2014/main" id="{05044ED5-D3A3-C7D1-257F-62798F3CFC58}"/>
              </a:ext>
            </a:extLst>
          </p:cNvPr>
          <p:cNvSpPr>
            <a:spLocks noGrp="1"/>
          </p:cNvSpPr>
          <p:nvPr>
            <p:ph type="dt" idx="1"/>
          </p:nvPr>
        </p:nvSpPr>
        <p:spPr/>
        <p:txBody>
          <a:bodyPr/>
          <a:lstStyle/>
          <a:p>
            <a:r>
              <a:rPr lang="en-US"/>
              <a:t>5/25/2025 am</a:t>
            </a:r>
          </a:p>
        </p:txBody>
      </p:sp>
      <p:sp>
        <p:nvSpPr>
          <p:cNvPr id="6" name="Footer Placeholder 5">
            <a:extLst>
              <a:ext uri="{FF2B5EF4-FFF2-40B4-BE49-F238E27FC236}">
                <a16:creationId xmlns:a16="http://schemas.microsoft.com/office/drawing/2014/main" id="{DA7D6BD2-B12E-5D5D-B970-19519394E7F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95426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16:28</a:t>
            </a:r>
            <a:r>
              <a:rPr lang="en-US" dirty="0"/>
              <a:t> – “A dishonest man spreads strife, and </a:t>
            </a:r>
            <a:r>
              <a:rPr lang="en-US" b="1" dirty="0"/>
              <a:t>a whisperer separates close friends</a:t>
            </a:r>
            <a:r>
              <a:rPr lang="en-US" dirty="0"/>
              <a:t>.”</a:t>
            </a:r>
          </a:p>
          <a:p>
            <a:endParaRPr lang="en-US" dirty="0"/>
          </a:p>
          <a:p>
            <a:r>
              <a:rPr lang="en-US" b="1" dirty="0"/>
              <a:t>Proverbs 17:9</a:t>
            </a:r>
            <a:r>
              <a:rPr lang="en-US" dirty="0"/>
              <a:t> – “Whoever covers an offense seeks love, but he who repeats a matter </a:t>
            </a:r>
            <a:r>
              <a:rPr lang="en-US" b="1" dirty="0"/>
              <a:t>separates close friends</a:t>
            </a:r>
            <a:r>
              <a:rPr lang="en-US" dirty="0"/>
              <a:t>.”</a:t>
            </a:r>
          </a:p>
          <a:p>
            <a:endParaRPr lang="en-US" dirty="0"/>
          </a:p>
          <a:p>
            <a:r>
              <a:rPr lang="en-US" b="1" dirty="0"/>
              <a:t>Ecclesiastes 7:21-22</a:t>
            </a:r>
            <a:r>
              <a:rPr lang="en-US" dirty="0"/>
              <a:t> – “21 </a:t>
            </a:r>
            <a:r>
              <a:rPr lang="en-US" b="1" dirty="0"/>
              <a:t>Do not take to heart all the things that people say</a:t>
            </a:r>
            <a:r>
              <a:rPr lang="en-US" dirty="0"/>
              <a:t>, lest you hear your servant cursing you. 22 Your heart knows that many times you have yourself cursed others.”</a:t>
            </a:r>
          </a:p>
        </p:txBody>
      </p:sp>
      <p:sp>
        <p:nvSpPr>
          <p:cNvPr id="4" name="Slide Number Placeholder 3"/>
          <p:cNvSpPr>
            <a:spLocks noGrp="1"/>
          </p:cNvSpPr>
          <p:nvPr>
            <p:ph type="sldNum" sz="quarter" idx="5"/>
          </p:nvPr>
        </p:nvSpPr>
        <p:spPr/>
        <p:txBody>
          <a:bodyPr/>
          <a:lstStyle/>
          <a:p>
            <a:fld id="{926B29EE-B659-46FB-B067-C0CA36F04D97}" type="slidenum">
              <a:rPr lang="en-US" smtClean="0"/>
              <a:t>4</a:t>
            </a:fld>
            <a:endParaRPr lang="en-US"/>
          </a:p>
        </p:txBody>
      </p:sp>
      <p:sp>
        <p:nvSpPr>
          <p:cNvPr id="5" name="Date Placeholder 4">
            <a:extLst>
              <a:ext uri="{FF2B5EF4-FFF2-40B4-BE49-F238E27FC236}">
                <a16:creationId xmlns:a16="http://schemas.microsoft.com/office/drawing/2014/main" id="{A0C3CD5E-0C7C-6CE4-7FF2-CFC2C6AE9A61}"/>
              </a:ext>
            </a:extLst>
          </p:cNvPr>
          <p:cNvSpPr>
            <a:spLocks noGrp="1"/>
          </p:cNvSpPr>
          <p:nvPr>
            <p:ph type="dt" idx="1"/>
          </p:nvPr>
        </p:nvSpPr>
        <p:spPr/>
        <p:txBody>
          <a:bodyPr/>
          <a:lstStyle/>
          <a:p>
            <a:r>
              <a:rPr lang="en-US"/>
              <a:t>5/25/2025 am</a:t>
            </a:r>
          </a:p>
        </p:txBody>
      </p:sp>
      <p:sp>
        <p:nvSpPr>
          <p:cNvPr id="6" name="Footer Placeholder 5">
            <a:extLst>
              <a:ext uri="{FF2B5EF4-FFF2-40B4-BE49-F238E27FC236}">
                <a16:creationId xmlns:a16="http://schemas.microsoft.com/office/drawing/2014/main" id="{F41C0DA6-052C-2988-83C9-BDF775A6E7D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87341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16:27</a:t>
            </a:r>
            <a:r>
              <a:rPr lang="en-US" dirty="0"/>
              <a:t> – “</a:t>
            </a:r>
            <a:r>
              <a:rPr lang="en-US" b="1" dirty="0"/>
              <a:t>A worthless man plots evil</a:t>
            </a:r>
            <a:r>
              <a:rPr lang="en-US" dirty="0"/>
              <a:t>, and his speech is like a scorching fire.”</a:t>
            </a:r>
          </a:p>
          <a:p>
            <a:r>
              <a:rPr lang="en-US" dirty="0"/>
              <a:t>	</a:t>
            </a:r>
            <a:r>
              <a:rPr lang="en-US" b="1" dirty="0"/>
              <a:t>Proverbs 16:27</a:t>
            </a:r>
            <a:r>
              <a:rPr lang="en-US" dirty="0"/>
              <a:t> – “An ungodly man </a:t>
            </a:r>
            <a:r>
              <a:rPr lang="en-US" b="1" dirty="0"/>
              <a:t>digs up evil</a:t>
            </a:r>
            <a:r>
              <a:rPr lang="en-US" dirty="0"/>
              <a:t>, And it is on his lips like a burning fire.” (</a:t>
            </a:r>
            <a:r>
              <a:rPr lang="en-US" b="1" dirty="0"/>
              <a:t>NKJV</a:t>
            </a:r>
            <a:r>
              <a:rPr lang="en-US" dirty="0"/>
              <a:t>)</a:t>
            </a:r>
          </a:p>
          <a:p>
            <a:endParaRPr lang="en-US" dirty="0"/>
          </a:p>
          <a:p>
            <a:r>
              <a:rPr lang="en-US" b="1" dirty="0"/>
              <a:t>I Corinthians 13:7</a:t>
            </a:r>
            <a:r>
              <a:rPr lang="en-US" dirty="0"/>
              <a:t> – “</a:t>
            </a:r>
            <a:r>
              <a:rPr lang="en-US" b="1" dirty="0"/>
              <a:t>Love</a:t>
            </a:r>
            <a:r>
              <a:rPr lang="en-US" dirty="0"/>
              <a:t> bears all things, </a:t>
            </a:r>
            <a:r>
              <a:rPr lang="en-US" b="1" dirty="0"/>
              <a:t>believes all things</a:t>
            </a:r>
            <a:r>
              <a:rPr lang="en-US" dirty="0"/>
              <a:t>, hopes all things, endures all things.”</a:t>
            </a:r>
          </a:p>
        </p:txBody>
      </p:sp>
      <p:sp>
        <p:nvSpPr>
          <p:cNvPr id="4" name="Slide Number Placeholder 3"/>
          <p:cNvSpPr>
            <a:spLocks noGrp="1"/>
          </p:cNvSpPr>
          <p:nvPr>
            <p:ph type="sldNum" sz="quarter" idx="5"/>
          </p:nvPr>
        </p:nvSpPr>
        <p:spPr/>
        <p:txBody>
          <a:bodyPr/>
          <a:lstStyle/>
          <a:p>
            <a:fld id="{926B29EE-B659-46FB-B067-C0CA36F04D97}" type="slidenum">
              <a:rPr lang="en-US" smtClean="0"/>
              <a:t>5</a:t>
            </a:fld>
            <a:endParaRPr lang="en-US"/>
          </a:p>
        </p:txBody>
      </p:sp>
      <p:sp>
        <p:nvSpPr>
          <p:cNvPr id="5" name="Date Placeholder 4">
            <a:extLst>
              <a:ext uri="{FF2B5EF4-FFF2-40B4-BE49-F238E27FC236}">
                <a16:creationId xmlns:a16="http://schemas.microsoft.com/office/drawing/2014/main" id="{F8495577-434D-7E80-77D9-2449D0BD0E11}"/>
              </a:ext>
            </a:extLst>
          </p:cNvPr>
          <p:cNvSpPr>
            <a:spLocks noGrp="1"/>
          </p:cNvSpPr>
          <p:nvPr>
            <p:ph type="dt" idx="1"/>
          </p:nvPr>
        </p:nvSpPr>
        <p:spPr/>
        <p:txBody>
          <a:bodyPr/>
          <a:lstStyle/>
          <a:p>
            <a:r>
              <a:rPr lang="en-US"/>
              <a:t>5/25/2025 am</a:t>
            </a:r>
          </a:p>
        </p:txBody>
      </p:sp>
      <p:sp>
        <p:nvSpPr>
          <p:cNvPr id="6" name="Footer Placeholder 5">
            <a:extLst>
              <a:ext uri="{FF2B5EF4-FFF2-40B4-BE49-F238E27FC236}">
                <a16:creationId xmlns:a16="http://schemas.microsoft.com/office/drawing/2014/main" id="{FBA88916-E9DA-2235-B254-AC4E7902B24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13481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19:13</a:t>
            </a:r>
            <a:r>
              <a:rPr lang="en-US" dirty="0"/>
              <a:t> – “A foolish son is ruin to his father, and a wife's quarreling is </a:t>
            </a:r>
            <a:r>
              <a:rPr lang="en-US" b="1" dirty="0"/>
              <a:t>a continual dripping</a:t>
            </a:r>
            <a:r>
              <a:rPr lang="en-US" dirty="0"/>
              <a:t> of rain.”</a:t>
            </a:r>
          </a:p>
          <a:p>
            <a:endParaRPr lang="en-US" dirty="0"/>
          </a:p>
          <a:p>
            <a:r>
              <a:rPr lang="en-US" b="1" dirty="0"/>
              <a:t>Proverbs 27:15-16</a:t>
            </a:r>
            <a:r>
              <a:rPr lang="en-US" dirty="0"/>
              <a:t> – “15 </a:t>
            </a:r>
            <a:r>
              <a:rPr lang="en-US" b="1" dirty="0"/>
              <a:t>A continual dripping</a:t>
            </a:r>
            <a:r>
              <a:rPr lang="en-US" dirty="0"/>
              <a:t> on a rainy day and a quarrelsome wife are alike; 16 to restrain her is to restrain the wind or to grasp oil in one's right hand.”</a:t>
            </a:r>
          </a:p>
          <a:p>
            <a:endParaRPr lang="en-US" dirty="0"/>
          </a:p>
          <a:p>
            <a:r>
              <a:rPr lang="en-US" b="1" dirty="0"/>
              <a:t>Ephesians 4:29</a:t>
            </a:r>
            <a:r>
              <a:rPr lang="en-US" dirty="0"/>
              <a:t> – “Let no corrupting talk come out of your mouths, but </a:t>
            </a:r>
            <a:r>
              <a:rPr lang="en-US" b="1" dirty="0"/>
              <a:t>only such as is good for building up</a:t>
            </a:r>
            <a:r>
              <a:rPr lang="en-US" dirty="0"/>
              <a:t>, as fits the occasion, that it may give grace to those who hear.”</a:t>
            </a:r>
          </a:p>
        </p:txBody>
      </p:sp>
      <p:sp>
        <p:nvSpPr>
          <p:cNvPr id="4" name="Slide Number Placeholder 3"/>
          <p:cNvSpPr>
            <a:spLocks noGrp="1"/>
          </p:cNvSpPr>
          <p:nvPr>
            <p:ph type="sldNum" sz="quarter" idx="5"/>
          </p:nvPr>
        </p:nvSpPr>
        <p:spPr/>
        <p:txBody>
          <a:bodyPr/>
          <a:lstStyle/>
          <a:p>
            <a:fld id="{926B29EE-B659-46FB-B067-C0CA36F04D97}" type="slidenum">
              <a:rPr lang="en-US" smtClean="0"/>
              <a:t>6</a:t>
            </a:fld>
            <a:endParaRPr lang="en-US"/>
          </a:p>
        </p:txBody>
      </p:sp>
      <p:sp>
        <p:nvSpPr>
          <p:cNvPr id="5" name="Date Placeholder 4">
            <a:extLst>
              <a:ext uri="{FF2B5EF4-FFF2-40B4-BE49-F238E27FC236}">
                <a16:creationId xmlns:a16="http://schemas.microsoft.com/office/drawing/2014/main" id="{5115FB75-A21A-CABF-A0EF-E6D8A3FF3374}"/>
              </a:ext>
            </a:extLst>
          </p:cNvPr>
          <p:cNvSpPr>
            <a:spLocks noGrp="1"/>
          </p:cNvSpPr>
          <p:nvPr>
            <p:ph type="dt" idx="1"/>
          </p:nvPr>
        </p:nvSpPr>
        <p:spPr/>
        <p:txBody>
          <a:bodyPr/>
          <a:lstStyle/>
          <a:p>
            <a:r>
              <a:rPr lang="en-US"/>
              <a:t>5/25/2025 am</a:t>
            </a:r>
          </a:p>
        </p:txBody>
      </p:sp>
      <p:sp>
        <p:nvSpPr>
          <p:cNvPr id="6" name="Footer Placeholder 5">
            <a:extLst>
              <a:ext uri="{FF2B5EF4-FFF2-40B4-BE49-F238E27FC236}">
                <a16:creationId xmlns:a16="http://schemas.microsoft.com/office/drawing/2014/main" id="{EEA2BAC2-2303-6EC6-FADC-C4E9EE07598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45523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13:1</a:t>
            </a:r>
            <a:r>
              <a:rPr lang="en-US" dirty="0"/>
              <a:t> – “</a:t>
            </a:r>
            <a:r>
              <a:rPr lang="en-US" b="1" dirty="0"/>
              <a:t>A wise son hears his father's instruction</a:t>
            </a:r>
            <a:r>
              <a:rPr lang="en-US" dirty="0"/>
              <a:t>, but a scoffer does not listen to rebuke.”</a:t>
            </a:r>
          </a:p>
          <a:p>
            <a:endParaRPr lang="en-US" dirty="0"/>
          </a:p>
          <a:p>
            <a:r>
              <a:rPr lang="en-US" b="1" dirty="0"/>
              <a:t>James 1:19</a:t>
            </a:r>
            <a:r>
              <a:rPr lang="en-US" dirty="0"/>
              <a:t> – “Know this, my beloved brothers: let every person be </a:t>
            </a:r>
            <a:r>
              <a:rPr lang="en-US" b="1" dirty="0"/>
              <a:t>quick to hear, slow to speak</a:t>
            </a:r>
            <a:r>
              <a:rPr lang="en-US" dirty="0"/>
              <a:t>, slow to anger”</a:t>
            </a:r>
          </a:p>
          <a:p>
            <a:endParaRPr lang="en-US" dirty="0"/>
          </a:p>
          <a:p>
            <a:r>
              <a:rPr lang="en-US" b="1" dirty="0"/>
              <a:t>Ezekiel 3:14-16</a:t>
            </a:r>
            <a:r>
              <a:rPr lang="en-US" dirty="0"/>
              <a:t> – “14 The Spirit lifted me up and took me away, and I went in bitterness in the heat of my spirit, the hand of the Lord being strong upon me. 15  And I came to the exiles at Tel-</a:t>
            </a:r>
            <a:r>
              <a:rPr lang="en-US" dirty="0" err="1"/>
              <a:t>abib</a:t>
            </a:r>
            <a:r>
              <a:rPr lang="en-US" dirty="0"/>
              <a:t>, who were dwelling by the Chebar canal, and I sat where they were dwelling. And </a:t>
            </a:r>
            <a:r>
              <a:rPr lang="en-US" b="1" dirty="0"/>
              <a:t>I sat there overwhelmed among them seven days</a:t>
            </a:r>
            <a:r>
              <a:rPr lang="en-US" dirty="0"/>
              <a:t>. 16  And at the end of seven days, the word of the Lord came to me”</a:t>
            </a:r>
          </a:p>
        </p:txBody>
      </p:sp>
      <p:sp>
        <p:nvSpPr>
          <p:cNvPr id="4" name="Slide Number Placeholder 3"/>
          <p:cNvSpPr>
            <a:spLocks noGrp="1"/>
          </p:cNvSpPr>
          <p:nvPr>
            <p:ph type="sldNum" sz="quarter" idx="5"/>
          </p:nvPr>
        </p:nvSpPr>
        <p:spPr/>
        <p:txBody>
          <a:bodyPr/>
          <a:lstStyle/>
          <a:p>
            <a:fld id="{926B29EE-B659-46FB-B067-C0CA36F04D97}" type="slidenum">
              <a:rPr lang="en-US" smtClean="0"/>
              <a:t>7</a:t>
            </a:fld>
            <a:endParaRPr lang="en-US"/>
          </a:p>
        </p:txBody>
      </p:sp>
      <p:sp>
        <p:nvSpPr>
          <p:cNvPr id="5" name="Date Placeholder 4">
            <a:extLst>
              <a:ext uri="{FF2B5EF4-FFF2-40B4-BE49-F238E27FC236}">
                <a16:creationId xmlns:a16="http://schemas.microsoft.com/office/drawing/2014/main" id="{DBFEC2E7-049B-E384-05FD-F8566761EE11}"/>
              </a:ext>
            </a:extLst>
          </p:cNvPr>
          <p:cNvSpPr>
            <a:spLocks noGrp="1"/>
          </p:cNvSpPr>
          <p:nvPr>
            <p:ph type="dt" idx="1"/>
          </p:nvPr>
        </p:nvSpPr>
        <p:spPr/>
        <p:txBody>
          <a:bodyPr/>
          <a:lstStyle/>
          <a:p>
            <a:r>
              <a:rPr lang="en-US"/>
              <a:t>5/25/2025 am</a:t>
            </a:r>
          </a:p>
        </p:txBody>
      </p:sp>
      <p:sp>
        <p:nvSpPr>
          <p:cNvPr id="6" name="Footer Placeholder 5">
            <a:extLst>
              <a:ext uri="{FF2B5EF4-FFF2-40B4-BE49-F238E27FC236}">
                <a16:creationId xmlns:a16="http://schemas.microsoft.com/office/drawing/2014/main" id="{FA3B8993-CA03-5855-C2E4-DA9AA4A46E8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16639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14:23</a:t>
            </a:r>
            <a:r>
              <a:rPr lang="en-US" dirty="0"/>
              <a:t> – “In all toil there is profit, but </a:t>
            </a:r>
            <a:r>
              <a:rPr lang="en-US" b="1" dirty="0"/>
              <a:t>mere talk tends only to poverty</a:t>
            </a:r>
            <a:r>
              <a:rPr lang="en-US" dirty="0"/>
              <a:t>.”</a:t>
            </a:r>
          </a:p>
          <a:p>
            <a:endParaRPr lang="en-US" dirty="0"/>
          </a:p>
          <a:p>
            <a:r>
              <a:rPr lang="en-US" b="1" dirty="0"/>
              <a:t>John 9:4</a:t>
            </a:r>
            <a:r>
              <a:rPr lang="en-US" dirty="0"/>
              <a:t> – “</a:t>
            </a:r>
            <a:r>
              <a:rPr lang="en-US" b="1" dirty="0"/>
              <a:t>We must work the works of him who sent me</a:t>
            </a:r>
            <a:r>
              <a:rPr lang="en-US" dirty="0"/>
              <a:t> while it is day; night is coming, when no one can work.”</a:t>
            </a:r>
          </a:p>
          <a:p>
            <a:endParaRPr lang="en-US" dirty="0"/>
          </a:p>
          <a:p>
            <a:r>
              <a:rPr lang="en-US" b="1" dirty="0"/>
              <a:t>Nehemiah 2:17-18</a:t>
            </a:r>
            <a:r>
              <a:rPr lang="en-US" dirty="0"/>
              <a:t> – “17 Then I said to them, ‘You see the trouble we are in, how Jerusalem lies in ruins with its gates burned. Come, let us build the wall of Jerusalem, that we may no longer suffer derision.’ 18 And I told them of the hand of my God that had been upon me for good, and also of the words that the king had spoken to me. And they said, ‘</a:t>
            </a:r>
            <a:r>
              <a:rPr lang="en-US" b="1" dirty="0"/>
              <a:t>Let us rise up and build</a:t>
            </a:r>
            <a:r>
              <a:rPr lang="en-US" dirty="0"/>
              <a:t>.’ So they strengthened their hands for the good work.”</a:t>
            </a:r>
          </a:p>
          <a:p>
            <a:endParaRPr lang="en-US" dirty="0"/>
          </a:p>
          <a:p>
            <a:r>
              <a:rPr lang="en-US" b="1" dirty="0"/>
              <a:t>Nehemiah 4:6</a:t>
            </a:r>
            <a:r>
              <a:rPr lang="en-US" dirty="0"/>
              <a:t> – “So we built the wall. And all the wall was joined together to half its height, for </a:t>
            </a:r>
            <a:r>
              <a:rPr lang="en-US" b="1" dirty="0"/>
              <a:t>the people had a mind to work</a:t>
            </a:r>
            <a:r>
              <a:rPr lang="en-US" dirty="0"/>
              <a:t>.”</a:t>
            </a:r>
          </a:p>
        </p:txBody>
      </p:sp>
      <p:sp>
        <p:nvSpPr>
          <p:cNvPr id="4" name="Slide Number Placeholder 3"/>
          <p:cNvSpPr>
            <a:spLocks noGrp="1"/>
          </p:cNvSpPr>
          <p:nvPr>
            <p:ph type="sldNum" sz="quarter" idx="5"/>
          </p:nvPr>
        </p:nvSpPr>
        <p:spPr/>
        <p:txBody>
          <a:bodyPr/>
          <a:lstStyle/>
          <a:p>
            <a:fld id="{926B29EE-B659-46FB-B067-C0CA36F04D97}" type="slidenum">
              <a:rPr lang="en-US" smtClean="0"/>
              <a:t>8</a:t>
            </a:fld>
            <a:endParaRPr lang="en-US"/>
          </a:p>
        </p:txBody>
      </p:sp>
      <p:sp>
        <p:nvSpPr>
          <p:cNvPr id="5" name="Date Placeholder 4">
            <a:extLst>
              <a:ext uri="{FF2B5EF4-FFF2-40B4-BE49-F238E27FC236}">
                <a16:creationId xmlns:a16="http://schemas.microsoft.com/office/drawing/2014/main" id="{3E94E2A4-DFA7-6A11-1230-048948530833}"/>
              </a:ext>
            </a:extLst>
          </p:cNvPr>
          <p:cNvSpPr>
            <a:spLocks noGrp="1"/>
          </p:cNvSpPr>
          <p:nvPr>
            <p:ph type="dt" idx="1"/>
          </p:nvPr>
        </p:nvSpPr>
        <p:spPr/>
        <p:txBody>
          <a:bodyPr/>
          <a:lstStyle/>
          <a:p>
            <a:r>
              <a:rPr lang="en-US"/>
              <a:t>5/25/2025 am</a:t>
            </a:r>
          </a:p>
        </p:txBody>
      </p:sp>
      <p:sp>
        <p:nvSpPr>
          <p:cNvPr id="6" name="Footer Placeholder 5">
            <a:extLst>
              <a:ext uri="{FF2B5EF4-FFF2-40B4-BE49-F238E27FC236}">
                <a16:creationId xmlns:a16="http://schemas.microsoft.com/office/drawing/2014/main" id="{AB7C9302-EAFA-EA3A-C08A-A6529CD3617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218505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4490464" fontAlgn="base">
              <a:spcBef>
                <a:spcPct val="0"/>
              </a:spcBef>
              <a:spcAft>
                <a:spcPct val="0"/>
              </a:spcAft>
              <a:defRPr/>
            </a:pPr>
            <a:fld id="{3AF42B02-11F3-4BD2-B2E3-53F42D06C240}" type="slidenum">
              <a:rPr lang="en-US" altLang="en-US" sz="6000">
                <a:solidFill>
                  <a:prstClr val="black"/>
                </a:solidFill>
                <a:latin typeface="Arial" panose="020B0604020202020204" pitchFamily="34" charset="0"/>
              </a:rPr>
              <a:pPr defTabSz="4490464" fontAlgn="base">
                <a:spcBef>
                  <a:spcPct val="0"/>
                </a:spcBef>
                <a:spcAft>
                  <a:spcPct val="0"/>
                </a:spcAft>
                <a:defRPr/>
              </a:pPr>
              <a:t>10</a:t>
            </a:fld>
            <a:endParaRPr lang="en-US" altLang="en-US" sz="60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490464" fontAlgn="base">
              <a:spcBef>
                <a:spcPct val="0"/>
              </a:spcBef>
              <a:spcAft>
                <a:spcPct val="0"/>
              </a:spcAft>
              <a:defRPr/>
            </a:pPr>
            <a:r>
              <a:rPr lang="en-US" altLang="en-US" sz="6000">
                <a:solidFill>
                  <a:prstClr val="black"/>
                </a:solidFill>
                <a:latin typeface="Arial" panose="020B0604020202020204" pitchFamily="34" charset="0"/>
              </a:rPr>
              <a:t>5/25/2025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490464" fontAlgn="base">
              <a:spcBef>
                <a:spcPct val="0"/>
              </a:spcBef>
              <a:spcAft>
                <a:spcPct val="0"/>
              </a:spcAft>
              <a:defRPr/>
            </a:pPr>
            <a:r>
              <a:rPr lang="en-US" altLang="en-US" sz="60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2448103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D087BF-720A-4F85-A95A-ED178833F792}" type="datetimeFigureOut">
              <a:rPr lang="en-US" smtClean="0"/>
              <a:t>5/26/2025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82480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1410111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13256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1803746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1250890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2191888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2604868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868031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1478620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3361650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D087BF-720A-4F85-A95A-ED178833F792}" type="datetimeFigureOut">
              <a:rPr lang="en-US" smtClean="0"/>
              <a:t>5/26/2025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22851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D087BF-720A-4F85-A95A-ED178833F792}" type="datetimeFigureOut">
              <a:rPr lang="en-US" smtClean="0"/>
              <a:t>5/26/2025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383464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1478464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480725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D4D087BF-720A-4F85-A95A-ED178833F792}" type="datetimeFigureOut">
              <a:rPr lang="en-US" smtClean="0"/>
              <a:t>5/26/2025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1237002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D087BF-720A-4F85-A95A-ED178833F792}" type="datetimeFigureOut">
              <a:rPr lang="en-US" smtClean="0"/>
              <a:t>5/26/2025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A4306-5CB9-477C-B785-6051CCEE5C92}" type="slidenum">
              <a:rPr lang="en-US" smtClean="0"/>
              <a:t>‹#›</a:t>
            </a:fld>
            <a:endParaRPr lang="en-US"/>
          </a:p>
        </p:txBody>
      </p:sp>
    </p:spTree>
    <p:extLst>
      <p:ext uri="{BB962C8B-B14F-4D97-AF65-F5344CB8AC3E}">
        <p14:creationId xmlns:p14="http://schemas.microsoft.com/office/powerpoint/2010/main" val="327791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4D087BF-720A-4F85-A95A-ED178833F792}" type="datetimeFigureOut">
              <a:rPr lang="en-US" smtClean="0"/>
              <a:t>5/26/2025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8EFA4306-5CB9-477C-B785-6051CCEE5C92}" type="slidenum">
              <a:rPr lang="en-US" smtClean="0"/>
              <a:t>‹#›</a:t>
            </a:fld>
            <a:endParaRPr lang="en-US"/>
          </a:p>
        </p:txBody>
      </p:sp>
    </p:spTree>
    <p:extLst>
      <p:ext uri="{BB962C8B-B14F-4D97-AF65-F5344CB8AC3E}">
        <p14:creationId xmlns:p14="http://schemas.microsoft.com/office/powerpoint/2010/main" val="366864026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26980-0C9E-6030-F3A1-571550E409F9}"/>
              </a:ext>
            </a:extLst>
          </p:cNvPr>
          <p:cNvSpPr>
            <a:spLocks noGrp="1"/>
          </p:cNvSpPr>
          <p:nvPr>
            <p:ph type="ctrTitle"/>
          </p:nvPr>
        </p:nvSpPr>
        <p:spPr>
          <a:xfrm>
            <a:off x="1097670" y="788873"/>
            <a:ext cx="6620968" cy="1938992"/>
          </a:xfrm>
        </p:spPr>
        <p:txBody>
          <a:bodyPr>
            <a:spAutoFit/>
          </a:bodyPr>
          <a:lstStyle/>
          <a:p>
            <a:r>
              <a:rPr lang="en-US" sz="6000" dirty="0">
                <a:solidFill>
                  <a:schemeClr val="tx1"/>
                </a:solidFill>
              </a:rPr>
              <a:t>“</a:t>
            </a:r>
            <a:r>
              <a:rPr lang="en-US" sz="6000" b="1" dirty="0">
                <a:solidFill>
                  <a:schemeClr val="tx1"/>
                </a:solidFill>
              </a:rPr>
              <a:t>A Time To Keep Silence</a:t>
            </a:r>
            <a:r>
              <a:rPr lang="en-US" sz="6000" dirty="0">
                <a:solidFill>
                  <a:schemeClr val="tx1"/>
                </a:solidFill>
              </a:rPr>
              <a:t>”</a:t>
            </a:r>
          </a:p>
        </p:txBody>
      </p:sp>
      <p:sp>
        <p:nvSpPr>
          <p:cNvPr id="3" name="Subtitle 2">
            <a:extLst>
              <a:ext uri="{FF2B5EF4-FFF2-40B4-BE49-F238E27FC236}">
                <a16:creationId xmlns:a16="http://schemas.microsoft.com/office/drawing/2014/main" id="{B4A46A4A-F5F7-7063-A7DD-0B8B26D5A519}"/>
              </a:ext>
            </a:extLst>
          </p:cNvPr>
          <p:cNvSpPr>
            <a:spLocks noGrp="1"/>
          </p:cNvSpPr>
          <p:nvPr>
            <p:ph type="subTitle" idx="1"/>
          </p:nvPr>
        </p:nvSpPr>
        <p:spPr>
          <a:xfrm>
            <a:off x="1097670" y="2738375"/>
            <a:ext cx="6620968" cy="523220"/>
          </a:xfrm>
        </p:spPr>
        <p:txBody>
          <a:bodyPr>
            <a:spAutoFit/>
          </a:bodyPr>
          <a:lstStyle/>
          <a:p>
            <a:r>
              <a:rPr lang="en-US" sz="2800" cap="none" dirty="0">
                <a:solidFill>
                  <a:schemeClr val="tx1"/>
                </a:solidFill>
              </a:rPr>
              <a:t>Ecclesiastes 3:1-8</a:t>
            </a:r>
          </a:p>
        </p:txBody>
      </p:sp>
    </p:spTree>
    <p:extLst>
      <p:ext uri="{BB962C8B-B14F-4D97-AF65-F5344CB8AC3E}">
        <p14:creationId xmlns:p14="http://schemas.microsoft.com/office/powerpoint/2010/main" val="2933402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7019365"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979024" cy="9233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7005918"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1E3C6-4D4D-1F73-4110-E855F6795D0D}"/>
              </a:ext>
            </a:extLst>
          </p:cNvPr>
          <p:cNvSpPr>
            <a:spLocks noGrp="1"/>
          </p:cNvSpPr>
          <p:nvPr>
            <p:ph type="title"/>
          </p:nvPr>
        </p:nvSpPr>
        <p:spPr>
          <a:xfrm>
            <a:off x="457200" y="452718"/>
            <a:ext cx="7055380" cy="707886"/>
          </a:xfrm>
        </p:spPr>
        <p:txBody>
          <a:bodyPr>
            <a:spAutoFit/>
          </a:bodyPr>
          <a:lstStyle/>
          <a:p>
            <a:r>
              <a:rPr lang="en-US" sz="4000" b="1" dirty="0">
                <a:solidFill>
                  <a:schemeClr val="tx1"/>
                </a:solidFill>
              </a:rPr>
              <a:t>“A Time To Keep Silence”</a:t>
            </a:r>
          </a:p>
        </p:txBody>
      </p:sp>
      <p:sp>
        <p:nvSpPr>
          <p:cNvPr id="3" name="Content Placeholder 2">
            <a:extLst>
              <a:ext uri="{FF2B5EF4-FFF2-40B4-BE49-F238E27FC236}">
                <a16:creationId xmlns:a16="http://schemas.microsoft.com/office/drawing/2014/main" id="{D216F1CC-D7D0-FB2B-221C-40E77C130E56}"/>
              </a:ext>
            </a:extLst>
          </p:cNvPr>
          <p:cNvSpPr>
            <a:spLocks noGrp="1"/>
          </p:cNvSpPr>
          <p:nvPr>
            <p:ph idx="1"/>
          </p:nvPr>
        </p:nvSpPr>
        <p:spPr>
          <a:xfrm>
            <a:off x="457200" y="1371600"/>
            <a:ext cx="8229600" cy="4914166"/>
          </a:xfrm>
        </p:spPr>
        <p:txBody>
          <a:bodyPr>
            <a:spAutoFit/>
          </a:bodyPr>
          <a:lstStyle/>
          <a:p>
            <a:pPr>
              <a:buClr>
                <a:schemeClr val="tx1"/>
              </a:buClr>
            </a:pPr>
            <a:r>
              <a:rPr lang="en-US" sz="2800" dirty="0"/>
              <a:t>The judicious use of our tongues is always to our benefit … and to those around us</a:t>
            </a:r>
          </a:p>
          <a:p>
            <a:pPr>
              <a:buClr>
                <a:schemeClr val="tx1"/>
              </a:buClr>
            </a:pPr>
            <a:r>
              <a:rPr lang="en-US" sz="2800" dirty="0"/>
              <a:t>We are admonished:</a:t>
            </a:r>
          </a:p>
          <a:p>
            <a:pPr lvl="1">
              <a:buClr>
                <a:schemeClr val="tx1"/>
              </a:buClr>
            </a:pPr>
            <a:r>
              <a:rPr lang="en-US" sz="2800" dirty="0"/>
              <a:t>Proverbs 17:28 – “Even a fool who keeps silent is considered wise”</a:t>
            </a:r>
          </a:p>
          <a:p>
            <a:pPr lvl="1">
              <a:buClr>
                <a:schemeClr val="tx1"/>
              </a:buClr>
            </a:pPr>
            <a:r>
              <a:rPr lang="en-US" sz="2800" dirty="0"/>
              <a:t>Proverbs 26:4 – “Answer not a fool according to his folly”</a:t>
            </a:r>
          </a:p>
          <a:p>
            <a:pPr>
              <a:buClr>
                <a:schemeClr val="tx1"/>
              </a:buClr>
            </a:pPr>
            <a:r>
              <a:rPr lang="en-US" sz="2800" dirty="0"/>
              <a:t>A common saying from the past, “Better to remain silent and be thought a fool than to speak and remove all doubt"</a:t>
            </a:r>
          </a:p>
        </p:txBody>
      </p:sp>
    </p:spTree>
    <p:extLst>
      <p:ext uri="{BB962C8B-B14F-4D97-AF65-F5344CB8AC3E}">
        <p14:creationId xmlns:p14="http://schemas.microsoft.com/office/powerpoint/2010/main" val="420139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3CE8C1-4F8C-ED9F-C5D7-B2EDC952F45E}"/>
              </a:ext>
            </a:extLst>
          </p:cNvPr>
          <p:cNvSpPr>
            <a:spLocks noGrp="1"/>
          </p:cNvSpPr>
          <p:nvPr>
            <p:ph idx="1"/>
          </p:nvPr>
        </p:nvSpPr>
        <p:spPr>
          <a:xfrm>
            <a:off x="457200" y="1371600"/>
            <a:ext cx="8229600" cy="5421997"/>
          </a:xfrm>
        </p:spPr>
        <p:txBody>
          <a:bodyPr>
            <a:spAutoFit/>
          </a:bodyPr>
          <a:lstStyle/>
          <a:p>
            <a:pPr marL="0" indent="0">
              <a:buClr>
                <a:schemeClr val="tx1"/>
              </a:buClr>
              <a:buNone/>
            </a:pPr>
            <a:r>
              <a:rPr lang="en-US" sz="3200" b="1" dirty="0"/>
              <a:t>When We Don’t Know All The Facts</a:t>
            </a:r>
            <a:endParaRPr lang="en-US" sz="2800" b="1" dirty="0"/>
          </a:p>
          <a:p>
            <a:pPr lvl="1">
              <a:buClr>
                <a:schemeClr val="tx1"/>
              </a:buClr>
            </a:pPr>
            <a:r>
              <a:rPr lang="en-US" sz="2800" dirty="0"/>
              <a:t>Proverbs 18:13 – “… answer before he hears”</a:t>
            </a:r>
          </a:p>
          <a:p>
            <a:pPr lvl="1">
              <a:buClr>
                <a:schemeClr val="tx1"/>
              </a:buClr>
            </a:pPr>
            <a:r>
              <a:rPr lang="en-US" sz="2800" dirty="0"/>
              <a:t>Proverbs 18:17 – “until the other comes …”</a:t>
            </a:r>
          </a:p>
          <a:p>
            <a:pPr marL="0" indent="0">
              <a:buClr>
                <a:schemeClr val="tx1"/>
              </a:buClr>
              <a:buNone/>
            </a:pPr>
            <a:r>
              <a:rPr lang="en-US" sz="3200" b="1" dirty="0"/>
              <a:t>When It Is None Of Our Business</a:t>
            </a:r>
            <a:endParaRPr lang="en-US" sz="2800" b="1" dirty="0"/>
          </a:p>
          <a:p>
            <a:pPr lvl="1">
              <a:buClr>
                <a:schemeClr val="tx1"/>
              </a:buClr>
            </a:pPr>
            <a:r>
              <a:rPr lang="en-US" sz="2800" dirty="0"/>
              <a:t>John 21:21-22 – “what is that to you?”</a:t>
            </a:r>
          </a:p>
          <a:p>
            <a:pPr lvl="1">
              <a:buClr>
                <a:schemeClr val="tx1"/>
              </a:buClr>
            </a:pPr>
            <a:r>
              <a:rPr lang="en-US" sz="2800" dirty="0"/>
              <a:t>I Thessalonians 4:10-11 – “… mind your own affairs”</a:t>
            </a:r>
          </a:p>
          <a:p>
            <a:pPr lvl="1">
              <a:buClr>
                <a:schemeClr val="tx1"/>
              </a:buClr>
            </a:pPr>
            <a:r>
              <a:rPr lang="en-US" sz="2800" dirty="0"/>
              <a:t>I Peter 4:15 – “… as a meddler”</a:t>
            </a:r>
          </a:p>
          <a:p>
            <a:pPr lvl="1">
              <a:buClr>
                <a:schemeClr val="tx1"/>
              </a:buClr>
            </a:pPr>
            <a:r>
              <a:rPr lang="en-US" sz="2800" dirty="0"/>
              <a:t>II Thessalonians 3:10-12 – “… busybodies”</a:t>
            </a:r>
            <a:endParaRPr lang="en-US" sz="2600" dirty="0"/>
          </a:p>
        </p:txBody>
      </p:sp>
      <p:sp>
        <p:nvSpPr>
          <p:cNvPr id="4" name="Title 1">
            <a:extLst>
              <a:ext uri="{FF2B5EF4-FFF2-40B4-BE49-F238E27FC236}">
                <a16:creationId xmlns:a16="http://schemas.microsoft.com/office/drawing/2014/main" id="{5CBFE1A3-A5E3-E15E-CC32-AA926F1761DB}"/>
              </a:ext>
            </a:extLst>
          </p:cNvPr>
          <p:cNvSpPr>
            <a:spLocks noGrp="1"/>
          </p:cNvSpPr>
          <p:nvPr>
            <p:ph type="title"/>
          </p:nvPr>
        </p:nvSpPr>
        <p:spPr>
          <a:xfrm>
            <a:off x="457200" y="452718"/>
            <a:ext cx="7055380" cy="707886"/>
          </a:xfrm>
        </p:spPr>
        <p:txBody>
          <a:bodyPr>
            <a:spAutoFit/>
          </a:bodyPr>
          <a:lstStyle/>
          <a:p>
            <a:r>
              <a:rPr lang="en-US" sz="4000" b="1" dirty="0">
                <a:solidFill>
                  <a:schemeClr val="tx1"/>
                </a:solidFill>
              </a:rPr>
              <a:t>“A Time To Keep Silence”</a:t>
            </a:r>
          </a:p>
        </p:txBody>
      </p:sp>
    </p:spTree>
    <p:extLst>
      <p:ext uri="{BB962C8B-B14F-4D97-AF65-F5344CB8AC3E}">
        <p14:creationId xmlns:p14="http://schemas.microsoft.com/office/powerpoint/2010/main" val="42729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CCC120-8CA0-FD95-E78B-B9FF632817B2}"/>
              </a:ext>
            </a:extLst>
          </p:cNvPr>
          <p:cNvSpPr>
            <a:spLocks noGrp="1"/>
          </p:cNvSpPr>
          <p:nvPr>
            <p:ph idx="1"/>
          </p:nvPr>
        </p:nvSpPr>
        <p:spPr>
          <a:xfrm>
            <a:off x="121025" y="1371600"/>
            <a:ext cx="8915400" cy="4673074"/>
          </a:xfrm>
        </p:spPr>
        <p:txBody>
          <a:bodyPr wrap="square">
            <a:spAutoFit/>
          </a:bodyPr>
          <a:lstStyle/>
          <a:p>
            <a:pPr marL="0" indent="0">
              <a:buNone/>
            </a:pPr>
            <a:r>
              <a:rPr lang="en-US" sz="3200" b="1" dirty="0"/>
              <a:t>When Our Words Would Destroy A Friendship</a:t>
            </a:r>
            <a:endParaRPr lang="en-US" sz="2800" b="1" dirty="0"/>
          </a:p>
          <a:p>
            <a:pPr lvl="1">
              <a:buClr>
                <a:schemeClr val="tx1"/>
              </a:buClr>
            </a:pPr>
            <a:r>
              <a:rPr lang="en-US" sz="2800" dirty="0"/>
              <a:t>Proverbs 16:28 – “… a whisperer separates close friends”</a:t>
            </a:r>
          </a:p>
          <a:p>
            <a:pPr lvl="1">
              <a:buClr>
                <a:schemeClr val="tx1"/>
              </a:buClr>
            </a:pPr>
            <a:r>
              <a:rPr lang="en-US" sz="2800" dirty="0"/>
              <a:t>Proverbs 17:9 – “… separates close friends”</a:t>
            </a:r>
          </a:p>
          <a:p>
            <a:pPr lvl="1">
              <a:buClr>
                <a:schemeClr val="tx1"/>
              </a:buClr>
            </a:pPr>
            <a:r>
              <a:rPr lang="en-US" sz="2800" dirty="0"/>
              <a:t>Don’t say anything about anybody that you wouldn't want to get back to them</a:t>
            </a:r>
          </a:p>
          <a:p>
            <a:pPr lvl="1">
              <a:buClr>
                <a:schemeClr val="tx1"/>
              </a:buClr>
            </a:pPr>
            <a:r>
              <a:rPr lang="en-US" sz="2800" dirty="0"/>
              <a:t>But, also, don’t take offense at everything</a:t>
            </a:r>
          </a:p>
          <a:p>
            <a:pPr lvl="2">
              <a:buClr>
                <a:schemeClr val="tx1"/>
              </a:buClr>
            </a:pPr>
            <a:r>
              <a:rPr lang="en-US" sz="2800" dirty="0"/>
              <a:t>Ecclesiastes 7:21-22 – “Do not take to heart all the things that people say”</a:t>
            </a:r>
          </a:p>
        </p:txBody>
      </p:sp>
      <p:sp>
        <p:nvSpPr>
          <p:cNvPr id="4" name="Title 1">
            <a:extLst>
              <a:ext uri="{FF2B5EF4-FFF2-40B4-BE49-F238E27FC236}">
                <a16:creationId xmlns:a16="http://schemas.microsoft.com/office/drawing/2014/main" id="{E28A964A-3422-F688-658E-909038131685}"/>
              </a:ext>
            </a:extLst>
          </p:cNvPr>
          <p:cNvSpPr>
            <a:spLocks noGrp="1"/>
          </p:cNvSpPr>
          <p:nvPr>
            <p:ph type="title"/>
          </p:nvPr>
        </p:nvSpPr>
        <p:spPr>
          <a:xfrm>
            <a:off x="457200" y="452718"/>
            <a:ext cx="7055380" cy="707886"/>
          </a:xfrm>
        </p:spPr>
        <p:txBody>
          <a:bodyPr>
            <a:spAutoFit/>
          </a:bodyPr>
          <a:lstStyle/>
          <a:p>
            <a:r>
              <a:rPr lang="en-US" sz="4000" b="1" dirty="0">
                <a:solidFill>
                  <a:schemeClr val="tx1"/>
                </a:solidFill>
              </a:rPr>
              <a:t>“A Time To Keep Silence”</a:t>
            </a:r>
          </a:p>
        </p:txBody>
      </p:sp>
    </p:spTree>
    <p:extLst>
      <p:ext uri="{BB962C8B-B14F-4D97-AF65-F5344CB8AC3E}">
        <p14:creationId xmlns:p14="http://schemas.microsoft.com/office/powerpoint/2010/main" val="195533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A83A88-9C51-11DE-4251-C39E65B68041}"/>
              </a:ext>
            </a:extLst>
          </p:cNvPr>
          <p:cNvSpPr>
            <a:spLocks noGrp="1"/>
          </p:cNvSpPr>
          <p:nvPr>
            <p:ph idx="1"/>
          </p:nvPr>
        </p:nvSpPr>
        <p:spPr>
          <a:xfrm>
            <a:off x="457200" y="1371600"/>
            <a:ext cx="8229600" cy="5293757"/>
          </a:xfrm>
        </p:spPr>
        <p:txBody>
          <a:bodyPr wrap="square">
            <a:spAutoFit/>
          </a:bodyPr>
          <a:lstStyle/>
          <a:p>
            <a:pPr marL="0" indent="0">
              <a:buClr>
                <a:schemeClr val="tx1"/>
              </a:buClr>
              <a:buNone/>
            </a:pPr>
            <a:r>
              <a:rPr lang="en-US" sz="3200" b="1" dirty="0"/>
              <a:t>When Our Words Would Damage A Reputation</a:t>
            </a:r>
            <a:endParaRPr lang="en-US" sz="2800" b="1" dirty="0"/>
          </a:p>
          <a:p>
            <a:pPr lvl="1">
              <a:buClr>
                <a:schemeClr val="tx1"/>
              </a:buClr>
            </a:pPr>
            <a:r>
              <a:rPr lang="en-US" sz="2800" dirty="0"/>
              <a:t>Proverbs 16:27 – “A worthless man plots evil”</a:t>
            </a:r>
          </a:p>
          <a:p>
            <a:pPr lvl="1">
              <a:buClr>
                <a:schemeClr val="tx1"/>
              </a:buClr>
            </a:pPr>
            <a:r>
              <a:rPr lang="en-US" sz="2800" dirty="0"/>
              <a:t>Even if a matter is true we must ask:</a:t>
            </a:r>
          </a:p>
          <a:p>
            <a:pPr lvl="2">
              <a:buClr>
                <a:schemeClr val="tx1"/>
              </a:buClr>
            </a:pPr>
            <a:r>
              <a:rPr lang="en-US" sz="2800" dirty="0"/>
              <a:t>“Is it kind?”</a:t>
            </a:r>
          </a:p>
          <a:p>
            <a:pPr lvl="2">
              <a:buClr>
                <a:schemeClr val="tx1"/>
              </a:buClr>
            </a:pPr>
            <a:r>
              <a:rPr lang="en-US" sz="2800" dirty="0"/>
              <a:t>“Is it necessary?”</a:t>
            </a:r>
          </a:p>
          <a:p>
            <a:pPr lvl="2">
              <a:buClr>
                <a:schemeClr val="tx1"/>
              </a:buClr>
            </a:pPr>
            <a:r>
              <a:rPr lang="en-US" sz="2800" dirty="0"/>
              <a:t>“Will it help?”</a:t>
            </a:r>
          </a:p>
          <a:p>
            <a:pPr lvl="1">
              <a:buClr>
                <a:schemeClr val="tx1"/>
              </a:buClr>
            </a:pPr>
            <a:r>
              <a:rPr lang="en-US" sz="2800" dirty="0"/>
              <a:t>cf. I Corinthians 13:7 – “Love … believes all things”</a:t>
            </a:r>
          </a:p>
        </p:txBody>
      </p:sp>
      <p:sp>
        <p:nvSpPr>
          <p:cNvPr id="4" name="Title 1">
            <a:extLst>
              <a:ext uri="{FF2B5EF4-FFF2-40B4-BE49-F238E27FC236}">
                <a16:creationId xmlns:a16="http://schemas.microsoft.com/office/drawing/2014/main" id="{6F660C3E-4990-EA31-512B-3D6B188C31FD}"/>
              </a:ext>
            </a:extLst>
          </p:cNvPr>
          <p:cNvSpPr>
            <a:spLocks noGrp="1"/>
          </p:cNvSpPr>
          <p:nvPr>
            <p:ph type="title"/>
          </p:nvPr>
        </p:nvSpPr>
        <p:spPr>
          <a:xfrm>
            <a:off x="457200" y="452718"/>
            <a:ext cx="7055380" cy="707886"/>
          </a:xfrm>
        </p:spPr>
        <p:txBody>
          <a:bodyPr>
            <a:spAutoFit/>
          </a:bodyPr>
          <a:lstStyle/>
          <a:p>
            <a:r>
              <a:rPr lang="en-US" sz="4000" b="1" dirty="0">
                <a:solidFill>
                  <a:schemeClr val="tx1"/>
                </a:solidFill>
              </a:rPr>
              <a:t>“A Time To Keep Silence”</a:t>
            </a:r>
          </a:p>
        </p:txBody>
      </p:sp>
    </p:spTree>
    <p:extLst>
      <p:ext uri="{BB962C8B-B14F-4D97-AF65-F5344CB8AC3E}">
        <p14:creationId xmlns:p14="http://schemas.microsoft.com/office/powerpoint/2010/main" val="420173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1E2541-F5AB-3CEB-ED0E-1EA0D22214FA}"/>
              </a:ext>
            </a:extLst>
          </p:cNvPr>
          <p:cNvSpPr>
            <a:spLocks noGrp="1"/>
          </p:cNvSpPr>
          <p:nvPr>
            <p:ph idx="1"/>
          </p:nvPr>
        </p:nvSpPr>
        <p:spPr>
          <a:xfrm>
            <a:off x="403411" y="1371600"/>
            <a:ext cx="8686801" cy="4242187"/>
          </a:xfrm>
        </p:spPr>
        <p:txBody>
          <a:bodyPr wrap="square">
            <a:spAutoFit/>
          </a:bodyPr>
          <a:lstStyle/>
          <a:p>
            <a:pPr marL="0" indent="0">
              <a:buNone/>
            </a:pPr>
            <a:r>
              <a:rPr lang="en-US" sz="3200" b="1" dirty="0"/>
              <a:t>When We Have Said It Many Times Before</a:t>
            </a:r>
            <a:endParaRPr lang="en-US" sz="2800" b="1" dirty="0"/>
          </a:p>
          <a:p>
            <a:pPr lvl="1">
              <a:buClr>
                <a:schemeClr val="tx1"/>
              </a:buClr>
            </a:pPr>
            <a:r>
              <a:rPr lang="en-US" sz="2800" dirty="0"/>
              <a:t>Proverbs 19:13 – “… a continual dripping …”</a:t>
            </a:r>
          </a:p>
          <a:p>
            <a:pPr lvl="1">
              <a:buClr>
                <a:schemeClr val="tx1"/>
              </a:buClr>
            </a:pPr>
            <a:r>
              <a:rPr lang="en-US" sz="2800" dirty="0"/>
              <a:t>Proverbs 27:15-16 – “A continual dripping …”</a:t>
            </a:r>
          </a:p>
          <a:p>
            <a:pPr lvl="2">
              <a:buClr>
                <a:schemeClr val="tx1"/>
              </a:buClr>
            </a:pPr>
            <a:r>
              <a:rPr lang="en-US" sz="2800" dirty="0"/>
              <a:t>Husbands can be just as guilty … and parents to children</a:t>
            </a:r>
          </a:p>
          <a:p>
            <a:pPr lvl="1">
              <a:buClr>
                <a:schemeClr val="tx1"/>
              </a:buClr>
            </a:pPr>
            <a:r>
              <a:rPr lang="en-US" sz="2800" dirty="0"/>
              <a:t>Is the repetition productive?</a:t>
            </a:r>
          </a:p>
          <a:p>
            <a:pPr lvl="2">
              <a:buClr>
                <a:schemeClr val="tx1"/>
              </a:buClr>
            </a:pPr>
            <a:r>
              <a:rPr lang="en-US" sz="2800" dirty="0"/>
              <a:t>Ephesians 4:29 – “… only such as is good for building up”</a:t>
            </a:r>
          </a:p>
        </p:txBody>
      </p:sp>
      <p:sp>
        <p:nvSpPr>
          <p:cNvPr id="4" name="Title 1">
            <a:extLst>
              <a:ext uri="{FF2B5EF4-FFF2-40B4-BE49-F238E27FC236}">
                <a16:creationId xmlns:a16="http://schemas.microsoft.com/office/drawing/2014/main" id="{F2CED76F-05F8-0AEA-0F1A-B9BD25CEEC04}"/>
              </a:ext>
            </a:extLst>
          </p:cNvPr>
          <p:cNvSpPr>
            <a:spLocks noGrp="1"/>
          </p:cNvSpPr>
          <p:nvPr>
            <p:ph type="title"/>
          </p:nvPr>
        </p:nvSpPr>
        <p:spPr>
          <a:xfrm>
            <a:off x="457200" y="452718"/>
            <a:ext cx="7055380" cy="707886"/>
          </a:xfrm>
        </p:spPr>
        <p:txBody>
          <a:bodyPr>
            <a:spAutoFit/>
          </a:bodyPr>
          <a:lstStyle/>
          <a:p>
            <a:r>
              <a:rPr lang="en-US" sz="4000" b="1" dirty="0">
                <a:solidFill>
                  <a:schemeClr val="tx1"/>
                </a:solidFill>
              </a:rPr>
              <a:t>“A Time To Keep Silence”</a:t>
            </a:r>
          </a:p>
        </p:txBody>
      </p:sp>
    </p:spTree>
    <p:extLst>
      <p:ext uri="{BB962C8B-B14F-4D97-AF65-F5344CB8AC3E}">
        <p14:creationId xmlns:p14="http://schemas.microsoft.com/office/powerpoint/2010/main" val="3454878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C54C6-485A-1C42-473F-28A55E8487F7}"/>
              </a:ext>
            </a:extLst>
          </p:cNvPr>
          <p:cNvSpPr>
            <a:spLocks noGrp="1"/>
          </p:cNvSpPr>
          <p:nvPr>
            <p:ph idx="1"/>
          </p:nvPr>
        </p:nvSpPr>
        <p:spPr>
          <a:xfrm>
            <a:off x="457200" y="1371600"/>
            <a:ext cx="8229600" cy="4544834"/>
          </a:xfrm>
        </p:spPr>
        <p:txBody>
          <a:bodyPr>
            <a:spAutoFit/>
          </a:bodyPr>
          <a:lstStyle/>
          <a:p>
            <a:pPr marL="0" indent="0">
              <a:buNone/>
            </a:pPr>
            <a:r>
              <a:rPr lang="en-US" sz="3200" b="1" dirty="0"/>
              <a:t>When It’s Time To Listen</a:t>
            </a:r>
            <a:endParaRPr lang="en-US" sz="2800" b="1" dirty="0"/>
          </a:p>
          <a:p>
            <a:pPr lvl="1">
              <a:buClr>
                <a:schemeClr val="tx1"/>
              </a:buClr>
            </a:pPr>
            <a:r>
              <a:rPr lang="en-US" sz="2800" dirty="0"/>
              <a:t>Proverbs 13:1 – “A wise son hears his father's instruction”</a:t>
            </a:r>
          </a:p>
          <a:p>
            <a:pPr lvl="1">
              <a:buClr>
                <a:schemeClr val="tx1"/>
              </a:buClr>
            </a:pPr>
            <a:r>
              <a:rPr lang="en-US" sz="2800" dirty="0"/>
              <a:t>James 1:19 – “… quick to hear, slow to speak”</a:t>
            </a:r>
          </a:p>
          <a:p>
            <a:pPr lvl="1">
              <a:buClr>
                <a:schemeClr val="tx1"/>
              </a:buClr>
            </a:pPr>
            <a:r>
              <a:rPr lang="en-US" sz="2800" dirty="0"/>
              <a:t>Ezekiel 3:14-15 – “… I sat there overwhelmed among them seven days</a:t>
            </a:r>
          </a:p>
          <a:p>
            <a:pPr lvl="2">
              <a:buClr>
                <a:schemeClr val="tx1"/>
              </a:buClr>
            </a:pPr>
            <a:r>
              <a:rPr lang="en-US" sz="2800" dirty="0"/>
              <a:t>He had listened to the words of God and was now ready to speak</a:t>
            </a:r>
          </a:p>
        </p:txBody>
      </p:sp>
      <p:sp>
        <p:nvSpPr>
          <p:cNvPr id="4" name="Title 1">
            <a:extLst>
              <a:ext uri="{FF2B5EF4-FFF2-40B4-BE49-F238E27FC236}">
                <a16:creationId xmlns:a16="http://schemas.microsoft.com/office/drawing/2014/main" id="{BA15E345-4429-1388-846D-F95C1B43F4D2}"/>
              </a:ext>
            </a:extLst>
          </p:cNvPr>
          <p:cNvSpPr>
            <a:spLocks noGrp="1"/>
          </p:cNvSpPr>
          <p:nvPr>
            <p:ph type="title"/>
          </p:nvPr>
        </p:nvSpPr>
        <p:spPr>
          <a:xfrm>
            <a:off x="457200" y="452718"/>
            <a:ext cx="7055380" cy="707886"/>
          </a:xfrm>
        </p:spPr>
        <p:txBody>
          <a:bodyPr>
            <a:spAutoFit/>
          </a:bodyPr>
          <a:lstStyle/>
          <a:p>
            <a:r>
              <a:rPr lang="en-US" sz="4000" b="1" dirty="0">
                <a:solidFill>
                  <a:schemeClr val="tx1"/>
                </a:solidFill>
              </a:rPr>
              <a:t>“A Time To Keep Silence”</a:t>
            </a:r>
          </a:p>
        </p:txBody>
      </p:sp>
    </p:spTree>
    <p:extLst>
      <p:ext uri="{BB962C8B-B14F-4D97-AF65-F5344CB8AC3E}">
        <p14:creationId xmlns:p14="http://schemas.microsoft.com/office/powerpoint/2010/main" val="69311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7F79F-564A-A4A0-A547-4F3E13BDC45B}"/>
              </a:ext>
            </a:extLst>
          </p:cNvPr>
          <p:cNvSpPr>
            <a:spLocks noGrp="1"/>
          </p:cNvSpPr>
          <p:nvPr>
            <p:ph idx="1"/>
          </p:nvPr>
        </p:nvSpPr>
        <p:spPr>
          <a:xfrm>
            <a:off x="457200" y="1371600"/>
            <a:ext cx="8229600" cy="4544834"/>
          </a:xfrm>
        </p:spPr>
        <p:txBody>
          <a:bodyPr>
            <a:spAutoFit/>
          </a:bodyPr>
          <a:lstStyle/>
          <a:p>
            <a:pPr marL="0" indent="0">
              <a:buNone/>
            </a:pPr>
            <a:r>
              <a:rPr lang="en-US" sz="3200" b="1" dirty="0"/>
              <a:t>When It’s Time To Work</a:t>
            </a:r>
            <a:endParaRPr lang="en-US" sz="2800" b="1" dirty="0"/>
          </a:p>
          <a:p>
            <a:pPr lvl="1"/>
            <a:r>
              <a:rPr lang="en-US" sz="2800" dirty="0"/>
              <a:t>Proverbs 14:23 – “mere talk tends only to poverty</a:t>
            </a:r>
          </a:p>
          <a:p>
            <a:pPr lvl="1"/>
            <a:r>
              <a:rPr lang="en-US" sz="2800" dirty="0"/>
              <a:t>John 9:4 – “We must work the works of him who sent me …”</a:t>
            </a:r>
          </a:p>
          <a:p>
            <a:pPr lvl="1"/>
            <a:r>
              <a:rPr lang="en-US" sz="2800" dirty="0"/>
              <a:t>Nehemiah 2:17-18 – “Let us rise up and build”</a:t>
            </a:r>
          </a:p>
          <a:p>
            <a:pPr lvl="1"/>
            <a:r>
              <a:rPr lang="en-US" sz="2800" dirty="0"/>
              <a:t>Nehemiah 4:6 – “… the people had a mind to work”</a:t>
            </a:r>
          </a:p>
        </p:txBody>
      </p:sp>
      <p:sp>
        <p:nvSpPr>
          <p:cNvPr id="4" name="Title 1">
            <a:extLst>
              <a:ext uri="{FF2B5EF4-FFF2-40B4-BE49-F238E27FC236}">
                <a16:creationId xmlns:a16="http://schemas.microsoft.com/office/drawing/2014/main" id="{C6C57929-F35F-7DD0-EFA8-C15DEB34DD54}"/>
              </a:ext>
            </a:extLst>
          </p:cNvPr>
          <p:cNvSpPr>
            <a:spLocks noGrp="1"/>
          </p:cNvSpPr>
          <p:nvPr>
            <p:ph type="title"/>
          </p:nvPr>
        </p:nvSpPr>
        <p:spPr>
          <a:xfrm>
            <a:off x="457200" y="452718"/>
            <a:ext cx="7055380" cy="707886"/>
          </a:xfrm>
        </p:spPr>
        <p:txBody>
          <a:bodyPr>
            <a:spAutoFit/>
          </a:bodyPr>
          <a:lstStyle/>
          <a:p>
            <a:r>
              <a:rPr lang="en-US" sz="4000" b="1" dirty="0">
                <a:solidFill>
                  <a:schemeClr val="tx1"/>
                </a:solidFill>
              </a:rPr>
              <a:t>“A Time To Keep Silence”</a:t>
            </a:r>
          </a:p>
        </p:txBody>
      </p:sp>
    </p:spTree>
    <p:extLst>
      <p:ext uri="{BB962C8B-B14F-4D97-AF65-F5344CB8AC3E}">
        <p14:creationId xmlns:p14="http://schemas.microsoft.com/office/powerpoint/2010/main" val="41809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EAD3A6-64DB-5379-29B4-6930FC1B72C6}"/>
              </a:ext>
            </a:extLst>
          </p:cNvPr>
          <p:cNvSpPr>
            <a:spLocks noGrp="1"/>
          </p:cNvSpPr>
          <p:nvPr>
            <p:ph idx="1"/>
          </p:nvPr>
        </p:nvSpPr>
        <p:spPr>
          <a:xfrm>
            <a:off x="363071" y="1371600"/>
            <a:ext cx="8350624" cy="5396349"/>
          </a:xfrm>
        </p:spPr>
        <p:txBody>
          <a:bodyPr wrap="square">
            <a:spAutoFit/>
          </a:bodyPr>
          <a:lstStyle/>
          <a:p>
            <a:pPr>
              <a:buClr>
                <a:schemeClr val="tx1"/>
              </a:buClr>
            </a:pPr>
            <a:r>
              <a:rPr lang="en-US" sz="2800" dirty="0"/>
              <a:t>When we don’t know all of the facts</a:t>
            </a:r>
          </a:p>
          <a:p>
            <a:pPr>
              <a:buClr>
                <a:schemeClr val="tx1"/>
              </a:buClr>
            </a:pPr>
            <a:r>
              <a:rPr lang="en-US" sz="2800" dirty="0"/>
              <a:t>When it’s none of our business</a:t>
            </a:r>
          </a:p>
          <a:p>
            <a:pPr>
              <a:buClr>
                <a:schemeClr val="tx1"/>
              </a:buClr>
            </a:pPr>
            <a:r>
              <a:rPr lang="en-US" sz="2800" dirty="0"/>
              <a:t>When our words would destroy a friendship</a:t>
            </a:r>
          </a:p>
          <a:p>
            <a:pPr>
              <a:buClr>
                <a:schemeClr val="tx1"/>
              </a:buClr>
            </a:pPr>
            <a:r>
              <a:rPr lang="en-US" sz="2800" dirty="0"/>
              <a:t>When our words would damage a reputation</a:t>
            </a:r>
          </a:p>
          <a:p>
            <a:pPr>
              <a:buClr>
                <a:schemeClr val="tx1"/>
              </a:buClr>
            </a:pPr>
            <a:r>
              <a:rPr lang="en-US" sz="2800" dirty="0"/>
              <a:t>When we have said it many times before</a:t>
            </a:r>
          </a:p>
          <a:p>
            <a:pPr>
              <a:buClr>
                <a:schemeClr val="tx1"/>
              </a:buClr>
            </a:pPr>
            <a:r>
              <a:rPr lang="en-US" sz="2800" dirty="0"/>
              <a:t>When it’s time to listen</a:t>
            </a:r>
          </a:p>
          <a:p>
            <a:pPr>
              <a:buClr>
                <a:schemeClr val="tx1"/>
              </a:buClr>
            </a:pPr>
            <a:r>
              <a:rPr lang="en-US" sz="2800" dirty="0"/>
              <a:t>When it’s time to work</a:t>
            </a:r>
          </a:p>
          <a:p>
            <a:pPr marL="0" indent="0">
              <a:buClr>
                <a:schemeClr val="tx1"/>
              </a:buClr>
              <a:buNone/>
            </a:pPr>
            <a:endParaRPr lang="en-US" sz="1000" dirty="0"/>
          </a:p>
          <a:p>
            <a:pPr marL="0" indent="0">
              <a:buClr>
                <a:schemeClr val="tx1"/>
              </a:buClr>
              <a:buNone/>
            </a:pPr>
            <a:r>
              <a:rPr lang="en-US" sz="3600" dirty="0"/>
              <a:t>May God give us the wisdom to know when to keep silence</a:t>
            </a:r>
          </a:p>
        </p:txBody>
      </p:sp>
      <p:sp>
        <p:nvSpPr>
          <p:cNvPr id="4" name="Title 1">
            <a:extLst>
              <a:ext uri="{FF2B5EF4-FFF2-40B4-BE49-F238E27FC236}">
                <a16:creationId xmlns:a16="http://schemas.microsoft.com/office/drawing/2014/main" id="{B4DD834A-AEC7-6445-A486-8A94B6D63B21}"/>
              </a:ext>
            </a:extLst>
          </p:cNvPr>
          <p:cNvSpPr>
            <a:spLocks noGrp="1"/>
          </p:cNvSpPr>
          <p:nvPr>
            <p:ph type="title"/>
          </p:nvPr>
        </p:nvSpPr>
        <p:spPr>
          <a:xfrm>
            <a:off x="457200" y="452718"/>
            <a:ext cx="7055380" cy="707886"/>
          </a:xfrm>
        </p:spPr>
        <p:txBody>
          <a:bodyPr>
            <a:spAutoFit/>
          </a:bodyPr>
          <a:lstStyle/>
          <a:p>
            <a:r>
              <a:rPr lang="en-US" sz="4000" b="1" dirty="0">
                <a:solidFill>
                  <a:schemeClr val="tx1"/>
                </a:solidFill>
              </a:rPr>
              <a:t>“A Time To Keep Silence”</a:t>
            </a:r>
          </a:p>
        </p:txBody>
      </p:sp>
    </p:spTree>
    <p:extLst>
      <p:ext uri="{BB962C8B-B14F-4D97-AF65-F5344CB8AC3E}">
        <p14:creationId xmlns:p14="http://schemas.microsoft.com/office/powerpoint/2010/main" val="186924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358</TotalTime>
  <Words>2541</Words>
  <Application>Microsoft Office PowerPoint</Application>
  <PresentationFormat>On-screen Show (4:3)</PresentationFormat>
  <Paragraphs>174</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Arial</vt:lpstr>
      <vt:lpstr>Century Gothic</vt:lpstr>
      <vt:lpstr>Wingdings 3</vt:lpstr>
      <vt:lpstr>Ion</vt:lpstr>
      <vt:lpstr>“A Time To Keep Silence”</vt:lpstr>
      <vt:lpstr>“A Time To Keep Silence”</vt:lpstr>
      <vt:lpstr>“A Time To Keep Silence”</vt:lpstr>
      <vt:lpstr>“A Time To Keep Silence”</vt:lpstr>
      <vt:lpstr>“A Time To Keep Silence”</vt:lpstr>
      <vt:lpstr>“A Time To Keep Silence”</vt:lpstr>
      <vt:lpstr>“A Time To Keep Silence”</vt:lpstr>
      <vt:lpstr>“A Time To Keep Silence”</vt:lpstr>
      <vt:lpstr>“A Time To Keep Silence”</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dc:creator>
  <cp:lastModifiedBy>Richard Lidh</cp:lastModifiedBy>
  <cp:revision>6</cp:revision>
  <cp:lastPrinted>2025-05-24T21:30:12Z</cp:lastPrinted>
  <dcterms:created xsi:type="dcterms:W3CDTF">2025-05-24T00:17:09Z</dcterms:created>
  <dcterms:modified xsi:type="dcterms:W3CDTF">2025-05-26T21:34:45Z</dcterms:modified>
</cp:coreProperties>
</file>